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24384000" cy="13716000"/>
  <p:notesSz cx="13716000" cy="2438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5A93"/>
    <a:srgbClr val="14161C"/>
    <a:srgbClr val="619B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798" y="1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hyperlink" Target="http://www.monews.co.k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0.png"/><Relationship Id="rId5" Type="http://schemas.openxmlformats.org/officeDocument/2006/relationships/image" Target="../media/image25.png"/><Relationship Id="rId10" Type="http://schemas.microsoft.com/office/2007/relationships/hdphoto" Target="../media/hdphoto1.wdp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3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0480" y="0"/>
            <a:ext cx="29087808" cy="14470936"/>
            <a:chOff x="-2057148" y="6079804"/>
            <a:chExt cx="29087808" cy="144709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2057148" y="6079804"/>
              <a:ext cx="29087808" cy="14470936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5410200" y="4284797"/>
            <a:ext cx="14249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수도권 신도시 병 </a:t>
            </a:r>
            <a:r>
              <a:rPr lang="en-US" altLang="ko-KR" sz="80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의원 </a:t>
            </a:r>
            <a:endParaRPr lang="en-US" altLang="ko-KR" sz="8000" dirty="0" smtClean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80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성공 입지 분석 서비스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67528" y="4236377"/>
            <a:ext cx="14249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수도권 신도시 병 </a:t>
            </a:r>
            <a:r>
              <a:rPr lang="en-US" altLang="ko-KR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의원 </a:t>
            </a:r>
            <a:endParaRPr lang="en-US" altLang="ko-KR" sz="8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성공 입지 분석 서비스</a:t>
            </a:r>
            <a:endParaRPr lang="ko-KR" altLang="en-US" sz="8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744200" y="11515788"/>
            <a:ext cx="29434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IPAD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54345" y="12584013"/>
            <a:ext cx="528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Intelligent Passionate Active Developers</a:t>
            </a:r>
            <a:endParaRPr lang="ko-KR" altLang="en-US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219819" y="12953345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곽동영</a:t>
            </a:r>
            <a:r>
              <a:rPr lang="en-US" altLang="ko-KR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권현준</a:t>
            </a:r>
            <a:r>
              <a:rPr lang="en-US" altLang="ko-KR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장준호</a:t>
            </a:r>
            <a:r>
              <a:rPr lang="en-US" altLang="ko-KR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err="1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이다연</a:t>
            </a:r>
            <a:r>
              <a:rPr lang="en-US" altLang="ko-KR" dirty="0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err="1" smtClean="0">
                <a:ln w="0"/>
                <a:solidFill>
                  <a:srgbClr val="3C5A9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박예린</a:t>
            </a:r>
            <a:endParaRPr lang="ko-KR" altLang="en-US" dirty="0">
              <a:ln w="0"/>
              <a:solidFill>
                <a:srgbClr val="3C5A93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9" name="그룹 1009"/>
          <p:cNvGrpSpPr/>
          <p:nvPr/>
        </p:nvGrpSpPr>
        <p:grpSpPr>
          <a:xfrm>
            <a:off x="0" y="0"/>
            <a:ext cx="26050698" cy="14470936"/>
            <a:chOff x="-1108234" y="-756650"/>
            <a:chExt cx="26050698" cy="14470936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108234" y="-756650"/>
              <a:ext cx="26050698" cy="1447093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2578563" y="2317884"/>
            <a:ext cx="11249218" cy="747243"/>
            <a:chOff x="12578563" y="2317884"/>
            <a:chExt cx="11249218" cy="7472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578563" y="2317884"/>
              <a:ext cx="11249218" cy="74724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26891" y="2317884"/>
            <a:ext cx="11246879" cy="747087"/>
            <a:chOff x="626891" y="2317884"/>
            <a:chExt cx="11246879" cy="747087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891" y="2317884"/>
              <a:ext cx="11246879" cy="74708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184642" y="8783612"/>
            <a:ext cx="6069841" cy="58172"/>
            <a:chOff x="9184642" y="8783612"/>
            <a:chExt cx="6069841" cy="5817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5400000">
              <a:off x="9184642" y="8783612"/>
              <a:ext cx="6069841" cy="5817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3378687" y="4706388"/>
            <a:ext cx="10944858" cy="8023968"/>
            <a:chOff x="13378687" y="4706388"/>
            <a:chExt cx="10944858" cy="802396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378687" y="4706388"/>
              <a:ext cx="10944858" cy="8023968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432635" y="4706388"/>
            <a:ext cx="9635391" cy="3408548"/>
            <a:chOff x="1432635" y="4706388"/>
            <a:chExt cx="9635391" cy="3408548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32635" y="4706388"/>
              <a:ext cx="9635391" cy="340854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432635" y="8812698"/>
            <a:ext cx="9635391" cy="3378483"/>
            <a:chOff x="1432635" y="8812698"/>
            <a:chExt cx="9635391" cy="3378483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32635" y="8812698"/>
              <a:ext cx="9635391" cy="3378483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701649" y="2429498"/>
            <a:ext cx="9097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의원급</a:t>
            </a:r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 신규 개설과 폐업도 수도권 집중</a:t>
            </a:r>
            <a:r>
              <a:rPr lang="en-US" altLang="ko-KR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…. </a:t>
            </a:r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서울 최다</a:t>
            </a:r>
            <a:endParaRPr lang="ko-KR" altLang="en-US" sz="3200" dirty="0">
              <a:solidFill>
                <a:schemeClr val="bg1"/>
              </a:solidFill>
              <a:latin typeface="KBO 다이아고딕 Medium" pitchFamily="50" charset="-127"/>
              <a:ea typeface="KBO 다이아고딕 Medium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305310" y="2428677"/>
            <a:ext cx="779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병원</a:t>
            </a:r>
            <a:r>
              <a:rPr lang="en-US" altLang="ko-KR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의원</a:t>
            </a:r>
            <a:r>
              <a:rPr lang="en-US" altLang="ko-KR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치과 의원의 폐업 </a:t>
            </a:r>
            <a:r>
              <a:rPr lang="ko-KR" altLang="en-US" sz="3200" dirty="0">
                <a:solidFill>
                  <a:schemeClr val="bg1"/>
                </a:solidFill>
                <a:latin typeface="KBO 다이아고딕 Medium" pitchFamily="50" charset="-127"/>
                <a:ea typeface="KBO 다이아고딕 Medium" pitchFamily="50" charset="-127"/>
              </a:rPr>
              <a:t>관련 환경적 요인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25303" y="8259824"/>
            <a:ext cx="60500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의원 신규 개설 및 폐업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, 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서울 → 경기 → 부산 순으로 많아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BO 다이아고딕 Light" pitchFamily="50" charset="-127"/>
                <a:ea typeface="KBO 다이아고딕 Light" pitchFamily="50" charset="-127"/>
              </a:rPr>
              <a:t>….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KBO 다이아고딕 Light" pitchFamily="50" charset="-127"/>
              <a:ea typeface="KBO 다이아고딕 Light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93798" y="13146392"/>
            <a:ext cx="7017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출처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메디칼업저버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hlinkClick r:id="rId9"/>
              </a:rPr>
              <a:t>http://www.monews.co.kr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김나현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기자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230600" y="13146392"/>
            <a:ext cx="7017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출처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박영택 건강보험심사평가원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근거기반연구부 논문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362232" y="26377"/>
            <a:ext cx="7023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의도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478089"/>
            <a:ext cx="26050698" cy="14470936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208916" y="5633868"/>
            <a:ext cx="7874464" cy="2054730"/>
            <a:chOff x="2378498" y="5629466"/>
            <a:chExt cx="7874464" cy="205473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78498" y="5629466"/>
              <a:ext cx="7874464" cy="205473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285269" y="5583649"/>
            <a:ext cx="2073827" cy="2073827"/>
            <a:chOff x="1455986" y="5619918"/>
            <a:chExt cx="2073827" cy="207382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5986" y="5619918"/>
              <a:ext cx="2073827" cy="207382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208916" y="8046567"/>
            <a:ext cx="7874464" cy="2054730"/>
            <a:chOff x="2378498" y="8042165"/>
            <a:chExt cx="7874464" cy="2054730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78498" y="8042165"/>
              <a:ext cx="7874464" cy="205473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208916" y="10459265"/>
            <a:ext cx="7874464" cy="2054730"/>
            <a:chOff x="2378498" y="10454863"/>
            <a:chExt cx="7874464" cy="2054730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78498" y="10454863"/>
              <a:ext cx="7874464" cy="205473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2286404" y="10449716"/>
            <a:ext cx="2073827" cy="2073827"/>
            <a:chOff x="1455986" y="10445314"/>
            <a:chExt cx="2073827" cy="2073827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5986" y="10445314"/>
              <a:ext cx="2073827" cy="2073827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394272" y="5670137"/>
            <a:ext cx="9942189" cy="6849004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347053" y="6208608"/>
            <a:ext cx="614043" cy="724433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2285269" y="8005896"/>
            <a:ext cx="2073827" cy="2073827"/>
            <a:chOff x="1455986" y="8042165"/>
            <a:chExt cx="2073827" cy="2073827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5986" y="8042165"/>
              <a:ext cx="2073827" cy="2073827"/>
            </a:xfrm>
            <a:prstGeom prst="rect">
              <a:avLst/>
            </a:prstGeom>
          </p:spPr>
        </p:pic>
      </p:grpSp>
      <p:sp>
        <p:nvSpPr>
          <p:cNvPr id="38" name="TextBox 37"/>
          <p:cNvSpPr txBox="1"/>
          <p:nvPr/>
        </p:nvSpPr>
        <p:spPr>
          <a:xfrm>
            <a:off x="830972" y="2072996"/>
            <a:ext cx="235756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정부 계획 신도시 인구 증가에 따른 개인 병원 입지 분석과 기대 수익 예측 정보 제공 </a:t>
            </a:r>
            <a:endParaRPr lang="ko-KR" altLang="en-US" sz="4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510260" y="2920175"/>
            <a:ext cx="6115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병원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의원 </a:t>
            </a:r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치과 의원의 폐업 관련 요인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499797" y="6253950"/>
            <a:ext cx="6548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개원 전 가장 중요한 포인트는 병원의 입지 분석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평수 및 임대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평수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동종과 분포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유동 인구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주거 인구 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고려하여 상권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분위기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지역 주민의 성향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신뢰도 파악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947715" y="8659890"/>
            <a:ext cx="58240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역세권 여부와 지역 인구의 연령대</a:t>
            </a:r>
            <a:r>
              <a:rPr lang="en-US" altLang="ko-KR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시간대별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유동인구와 근거리 인구 밀집 지역도 확인이 필요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777116" y="11190764"/>
            <a:ext cx="59939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정부 계획 신도시 인구 증가에 따른 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개인 병원 입지 분석과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기대 수익 예측 정보를 이용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7908" y="6253950"/>
            <a:ext cx="548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KBO 다이아고딕 Bold" pitchFamily="50" charset="-127"/>
                <a:ea typeface="KBO 다이아고딕 Bold" pitchFamily="50" charset="-127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KBO 다이아고딕 Bold" pitchFamily="50" charset="-127"/>
              <a:ea typeface="KBO 다이아고딕 Bold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025706" y="8688866"/>
            <a:ext cx="548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KBO 다이아고딕 Bold" pitchFamily="50" charset="-127"/>
                <a:ea typeface="KBO 다이아고딕 Bold" pitchFamily="50" charset="-127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KBO 다이아고딕 Bold" pitchFamily="50" charset="-127"/>
              <a:ea typeface="KBO 다이아고딕 Bold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025706" y="11132686"/>
            <a:ext cx="548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KBO 다이아고딕 Bold" pitchFamily="50" charset="-127"/>
                <a:ea typeface="KBO 다이아고딕 Bold" pitchFamily="50" charset="-127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KBO 다이아고딕 Bold" pitchFamily="50" charset="-127"/>
              <a:ea typeface="KBO 다이아고딕 Bold" pitchFamily="50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5050666" y="13101808"/>
            <a:ext cx="66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출처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메티칼타임즈 참고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393137" y="6306392"/>
            <a:ext cx="12731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단위 </a:t>
            </a:r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개</a:t>
            </a:r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362232" y="26377"/>
            <a:ext cx="7023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의도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533400"/>
            <a:ext cx="26050698" cy="14470936"/>
          </a:xfrm>
          <a:prstGeom prst="rect">
            <a:avLst/>
          </a:prstGeom>
        </p:spPr>
      </p:pic>
      <p:grpSp>
        <p:nvGrpSpPr>
          <p:cNvPr id="27" name="그룹 1004"/>
          <p:cNvGrpSpPr/>
          <p:nvPr/>
        </p:nvGrpSpPr>
        <p:grpSpPr>
          <a:xfrm>
            <a:off x="6962452" y="4407503"/>
            <a:ext cx="5023720" cy="5023720"/>
            <a:chOff x="1758578" y="4345283"/>
            <a:chExt cx="5023720" cy="5023720"/>
          </a:xfrm>
        </p:grpSpPr>
        <p:pic>
          <p:nvPicPr>
            <p:cNvPr id="28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29" name="그룹 1004"/>
          <p:cNvGrpSpPr/>
          <p:nvPr/>
        </p:nvGrpSpPr>
        <p:grpSpPr>
          <a:xfrm>
            <a:off x="12273865" y="4420503"/>
            <a:ext cx="5023720" cy="5023720"/>
            <a:chOff x="1758578" y="4345283"/>
            <a:chExt cx="5023720" cy="5023720"/>
          </a:xfrm>
        </p:grpSpPr>
        <p:pic>
          <p:nvPicPr>
            <p:cNvPr id="30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31" name="그룹 1004"/>
          <p:cNvGrpSpPr/>
          <p:nvPr/>
        </p:nvGrpSpPr>
        <p:grpSpPr>
          <a:xfrm>
            <a:off x="17585278" y="4420503"/>
            <a:ext cx="5023720" cy="5023720"/>
            <a:chOff x="1758578" y="4345283"/>
            <a:chExt cx="5023720" cy="5023720"/>
          </a:xfrm>
        </p:grpSpPr>
        <p:pic>
          <p:nvPicPr>
            <p:cNvPr id="32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12" name="그룹 1004"/>
          <p:cNvGrpSpPr/>
          <p:nvPr/>
        </p:nvGrpSpPr>
        <p:grpSpPr>
          <a:xfrm>
            <a:off x="1648838" y="4407503"/>
            <a:ext cx="5023720" cy="5023720"/>
            <a:chOff x="1758578" y="4345283"/>
            <a:chExt cx="5023720" cy="5023720"/>
          </a:xfrm>
        </p:grpSpPr>
        <p:pic>
          <p:nvPicPr>
            <p:cNvPr id="13" name="Object 11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58578" y="4345283"/>
              <a:ext cx="5023720" cy="5023720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3155900" y="5439354"/>
            <a:ext cx="2009596" cy="1660069"/>
            <a:chOff x="3355724" y="5492046"/>
            <a:chExt cx="2009596" cy="166006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3355724" y="5492046"/>
              <a:ext cx="2009596" cy="1660069"/>
            </a:xfrm>
            <a:prstGeom prst="rect">
              <a:avLst/>
            </a:prstGeom>
          </p:spPr>
        </p:pic>
      </p:grpSp>
      <p:grpSp>
        <p:nvGrpSpPr>
          <p:cNvPr id="20" name="그룹 1006"/>
          <p:cNvGrpSpPr/>
          <p:nvPr/>
        </p:nvGrpSpPr>
        <p:grpSpPr>
          <a:xfrm>
            <a:off x="19356021" y="5624706"/>
            <a:ext cx="1621794" cy="1394745"/>
            <a:chOff x="19330819" y="5624708"/>
            <a:chExt cx="1621794" cy="1394745"/>
          </a:xfrm>
        </p:grpSpPr>
        <p:pic>
          <p:nvPicPr>
            <p:cNvPr id="21" name="Object 21"/>
            <p:cNvPicPr>
              <a:picLocks noChangeAspect="1"/>
            </p:cNvPicPr>
            <p:nvPr/>
          </p:nvPicPr>
          <p:blipFill>
            <a:blip r:embed="rId5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9330819" y="5624708"/>
              <a:ext cx="1621794" cy="1394745"/>
            </a:xfrm>
            <a:prstGeom prst="rect">
              <a:avLst/>
            </a:prstGeom>
          </p:spPr>
        </p:pic>
      </p:grpSp>
      <p:grpSp>
        <p:nvGrpSpPr>
          <p:cNvPr id="22" name="그룹 1007"/>
          <p:cNvGrpSpPr/>
          <p:nvPr/>
        </p:nvGrpSpPr>
        <p:grpSpPr>
          <a:xfrm>
            <a:off x="8807051" y="5452187"/>
            <a:ext cx="1372888" cy="1670911"/>
            <a:chOff x="8842604" y="5549029"/>
            <a:chExt cx="1372888" cy="1670911"/>
          </a:xfrm>
        </p:grpSpPr>
        <p:pic>
          <p:nvPicPr>
            <p:cNvPr id="23" name="Object 24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842604" y="5549029"/>
              <a:ext cx="1372888" cy="1670911"/>
            </a:xfrm>
            <a:prstGeom prst="rect">
              <a:avLst/>
            </a:prstGeom>
          </p:spPr>
        </p:pic>
      </p:grpSp>
      <p:grpSp>
        <p:nvGrpSpPr>
          <p:cNvPr id="24" name="그룹 1008"/>
          <p:cNvGrpSpPr/>
          <p:nvPr/>
        </p:nvGrpSpPr>
        <p:grpSpPr>
          <a:xfrm>
            <a:off x="13973686" y="5407363"/>
            <a:ext cx="1540563" cy="1829433"/>
            <a:chOff x="13999726" y="5407364"/>
            <a:chExt cx="1540563" cy="1829433"/>
          </a:xfrm>
        </p:grpSpPr>
        <p:pic>
          <p:nvPicPr>
            <p:cNvPr id="25" name="Object 27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3999726" y="5407364"/>
              <a:ext cx="1540563" cy="1829433"/>
            </a:xfrm>
            <a:prstGeom prst="rect">
              <a:avLst/>
            </a:prstGeom>
          </p:spPr>
        </p:pic>
      </p:grpSp>
      <p:sp>
        <p:nvSpPr>
          <p:cNvPr id="34" name="TextBox 33"/>
          <p:cNvSpPr txBox="1"/>
          <p:nvPr/>
        </p:nvSpPr>
        <p:spPr>
          <a:xfrm>
            <a:off x="2396433" y="7772645"/>
            <a:ext cx="35285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주거</a:t>
            </a:r>
            <a:r>
              <a:rPr lang="en-US" altLang="ko-KR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유동 인구 </a:t>
            </a:r>
            <a:endParaRPr lang="en-US" altLang="ko-KR" sz="3600" b="1" dirty="0" smtClean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정보 제공</a:t>
            </a:r>
            <a:endParaRPr lang="ko-KR" altLang="en-US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662706" y="7773069"/>
            <a:ext cx="36615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개원 </a:t>
            </a:r>
            <a:r>
              <a:rPr lang="en-US" altLang="ko-KR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폐원 </a:t>
            </a:r>
            <a:endParaRPr lang="en-US" altLang="ko-KR" sz="3600" b="1" dirty="0" smtClean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병원의</a:t>
            </a:r>
            <a:r>
              <a:rPr lang="en-US" altLang="ko-KR" sz="3600" b="1" dirty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정보 제공</a:t>
            </a:r>
            <a:endParaRPr lang="ko-KR" altLang="en-US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3140003" y="8017344"/>
            <a:ext cx="3207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주변 상권 분석</a:t>
            </a:r>
            <a:endParaRPr lang="ko-KR" altLang="en-US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8493177" y="8052738"/>
            <a:ext cx="3207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인구 변화 예측</a:t>
            </a:r>
            <a:endParaRPr lang="ko-KR" altLang="en-US" sz="36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8" name="1/2 액자 37"/>
          <p:cNvSpPr/>
          <p:nvPr/>
        </p:nvSpPr>
        <p:spPr>
          <a:xfrm rot="13461111">
            <a:off x="11585177" y="9536258"/>
            <a:ext cx="1137584" cy="1125249"/>
          </a:xfrm>
          <a:prstGeom prst="halfFrame">
            <a:avLst/>
          </a:prstGeom>
          <a:solidFill>
            <a:schemeClr val="bg1"/>
          </a:solidFill>
          <a:ln>
            <a:solidFill>
              <a:srgbClr val="1416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446317" y="11919626"/>
            <a:ext cx="1241878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입지 분석을 </a:t>
            </a:r>
            <a:r>
              <a:rPr lang="ko-KR" altLang="en-US" sz="5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통해 </a:t>
            </a:r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사용자의 결정에 기여</a:t>
            </a:r>
          </a:p>
          <a:p>
            <a:endParaRPr lang="ko-KR" altLang="en-US" sz="5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362232" y="26377"/>
            <a:ext cx="76642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목표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189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478089"/>
            <a:ext cx="26050698" cy="14470936"/>
          </a:xfrm>
          <a:prstGeom prst="rect">
            <a:avLst/>
          </a:prstGeom>
        </p:spPr>
      </p:pic>
      <p:sp>
        <p:nvSpPr>
          <p:cNvPr id="30" name="타원 29"/>
          <p:cNvSpPr/>
          <p:nvPr/>
        </p:nvSpPr>
        <p:spPr>
          <a:xfrm>
            <a:off x="18940889" y="4343400"/>
            <a:ext cx="4947706" cy="47102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13141343" y="4343400"/>
            <a:ext cx="4947706" cy="47102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7341797" y="4343400"/>
            <a:ext cx="4947706" cy="4710200"/>
          </a:xfrm>
          <a:prstGeom prst="ellipse">
            <a:avLst/>
          </a:prstGeom>
          <a:solidFill>
            <a:srgbClr val="1416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6" name="그룹 1005"/>
          <p:cNvGrpSpPr/>
          <p:nvPr/>
        </p:nvGrpSpPr>
        <p:grpSpPr>
          <a:xfrm>
            <a:off x="8606105" y="4592448"/>
            <a:ext cx="2290495" cy="2114815"/>
            <a:chOff x="11677098" y="3010334"/>
            <a:chExt cx="2309350" cy="2182886"/>
          </a:xfrm>
        </p:grpSpPr>
        <p:pic>
          <p:nvPicPr>
            <p:cNvPr id="17" name="Object 18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1677098" y="3010334"/>
              <a:ext cx="2309350" cy="2182886"/>
            </a:xfrm>
            <a:prstGeom prst="rect">
              <a:avLst/>
            </a:prstGeom>
          </p:spPr>
        </p:pic>
      </p:grpSp>
      <p:grpSp>
        <p:nvGrpSpPr>
          <p:cNvPr id="18" name="그룹 1006"/>
          <p:cNvGrpSpPr/>
          <p:nvPr/>
        </p:nvGrpSpPr>
        <p:grpSpPr>
          <a:xfrm>
            <a:off x="13886336" y="4020664"/>
            <a:ext cx="3457719" cy="3457719"/>
            <a:chOff x="14269389" y="3014610"/>
            <a:chExt cx="3457719" cy="3457719"/>
          </a:xfrm>
        </p:grpSpPr>
        <p:pic>
          <p:nvPicPr>
            <p:cNvPr id="19" name="Object 21"/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</a:blip>
            <a:stretch>
              <a:fillRect/>
            </a:stretch>
          </p:blipFill>
          <p:spPr>
            <a:xfrm>
              <a:off x="14269389" y="3014610"/>
              <a:ext cx="3457719" cy="3457719"/>
            </a:xfrm>
            <a:prstGeom prst="rect">
              <a:avLst/>
            </a:prstGeom>
          </p:spPr>
        </p:pic>
      </p:grpSp>
      <p:grpSp>
        <p:nvGrpSpPr>
          <p:cNvPr id="20" name="그룹 1007"/>
          <p:cNvGrpSpPr/>
          <p:nvPr/>
        </p:nvGrpSpPr>
        <p:grpSpPr>
          <a:xfrm>
            <a:off x="20128540" y="4650036"/>
            <a:ext cx="2572404" cy="2057227"/>
            <a:chOff x="19583500" y="3795373"/>
            <a:chExt cx="2572404" cy="2057227"/>
          </a:xfrm>
        </p:grpSpPr>
        <p:pic>
          <p:nvPicPr>
            <p:cNvPr id="21" name="Object 24"/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</a:blip>
            <a:stretch>
              <a:fillRect/>
            </a:stretch>
          </p:blipFill>
          <p:spPr>
            <a:xfrm>
              <a:off x="19583500" y="3795373"/>
              <a:ext cx="2572404" cy="2057227"/>
            </a:xfrm>
            <a:prstGeom prst="rect">
              <a:avLst/>
            </a:prstGeom>
          </p:spPr>
        </p:pic>
      </p:grpSp>
      <p:grpSp>
        <p:nvGrpSpPr>
          <p:cNvPr id="22" name="그룹 1008"/>
          <p:cNvGrpSpPr/>
          <p:nvPr/>
        </p:nvGrpSpPr>
        <p:grpSpPr>
          <a:xfrm>
            <a:off x="1010096" y="4628068"/>
            <a:ext cx="4020377" cy="3021160"/>
            <a:chOff x="987742" y="3729196"/>
            <a:chExt cx="4020377" cy="3021160"/>
          </a:xfrm>
        </p:grpSpPr>
        <p:pic>
          <p:nvPicPr>
            <p:cNvPr id="23" name="Object 2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87742" y="3729196"/>
              <a:ext cx="4020377" cy="3021160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939425" y="8233904"/>
            <a:ext cx="45448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환자 수 예측</a:t>
            </a:r>
            <a:endParaRPr lang="ko-KR" altLang="en-US" sz="6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22426" y="7456432"/>
            <a:ext cx="38250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지역</a:t>
            </a:r>
            <a:r>
              <a:rPr lang="en-US" altLang="ko-KR" sz="32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32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진료과목 선택</a:t>
            </a:r>
            <a:endParaRPr lang="ko-KR" altLang="en-US" sz="32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627316" y="7489166"/>
            <a:ext cx="397576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거주</a:t>
            </a:r>
            <a:r>
              <a:rPr lang="en-US" altLang="ko-KR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유동 인구</a:t>
            </a:r>
            <a:r>
              <a:rPr lang="en-US" altLang="ko-KR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거리에</a:t>
            </a:r>
            <a:endParaRPr lang="en-US" altLang="ko-KR" sz="2800" b="1" dirty="0" smtClean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8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입각한 환자 수 예측</a:t>
            </a:r>
            <a:endParaRPr lang="ko-KR" altLang="en-US" sz="2800" b="1" dirty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779519" y="7673831"/>
            <a:ext cx="3270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 smtClean="0">
                <a:ln>
                  <a:solidFill>
                    <a:schemeClr val="accent4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손익 분기점 계산</a:t>
            </a:r>
            <a:endParaRPr lang="en-US" altLang="ko-KR" sz="3200" b="1" dirty="0" smtClean="0">
              <a:ln>
                <a:solidFill>
                  <a:schemeClr val="accent4">
                    <a:lumMod val="75000"/>
                  </a:schemeClr>
                </a:solidFill>
              </a:ln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699822" y="11366750"/>
            <a:ext cx="151887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유동 인구 및 입지 정보를 통해 매출 정보를 예상</a:t>
            </a:r>
          </a:p>
          <a:p>
            <a:endParaRPr lang="ko-KR" altLang="en-US" sz="5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5" name="1/2 액자 34"/>
          <p:cNvSpPr/>
          <p:nvPr/>
        </p:nvSpPr>
        <p:spPr>
          <a:xfrm rot="13461111">
            <a:off x="15465502" y="9755392"/>
            <a:ext cx="1137584" cy="1125249"/>
          </a:xfrm>
          <a:prstGeom prst="halfFrame">
            <a:avLst/>
          </a:prstGeom>
          <a:solidFill>
            <a:schemeClr val="bg1"/>
          </a:solidFill>
          <a:ln>
            <a:solidFill>
              <a:srgbClr val="1416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6" name="1/2 액자 35"/>
          <p:cNvSpPr/>
          <p:nvPr/>
        </p:nvSpPr>
        <p:spPr>
          <a:xfrm rot="8153600">
            <a:off x="5593687" y="6158940"/>
            <a:ext cx="1137584" cy="1125249"/>
          </a:xfrm>
          <a:prstGeom prst="halfFrame">
            <a:avLst/>
          </a:prstGeom>
          <a:solidFill>
            <a:schemeClr val="bg1"/>
          </a:solidFill>
          <a:ln>
            <a:solidFill>
              <a:srgbClr val="1416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62232" y="26377"/>
            <a:ext cx="76642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기획 목표</a:t>
            </a:r>
            <a:r>
              <a:rPr lang="en-US" altLang="ko-KR" sz="8000" dirty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259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Object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57200" y="-478089"/>
            <a:ext cx="26050698" cy="14470936"/>
          </a:xfrm>
          <a:prstGeom prst="rect">
            <a:avLst/>
          </a:prstGeom>
        </p:spPr>
      </p:pic>
      <p:grpSp>
        <p:nvGrpSpPr>
          <p:cNvPr id="6" name="그룹 1001"/>
          <p:cNvGrpSpPr/>
          <p:nvPr/>
        </p:nvGrpSpPr>
        <p:grpSpPr>
          <a:xfrm>
            <a:off x="3958899" y="3782152"/>
            <a:ext cx="6261149" cy="1396224"/>
            <a:chOff x="3312579" y="3560697"/>
            <a:chExt cx="6261149" cy="1396224"/>
          </a:xfrm>
        </p:grpSpPr>
        <p:pic>
          <p:nvPicPr>
            <p:cNvPr id="7" name="Object 2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312579" y="3560697"/>
              <a:ext cx="6261149" cy="1396224"/>
            </a:xfrm>
            <a:prstGeom prst="rect">
              <a:avLst/>
            </a:prstGeom>
          </p:spPr>
        </p:pic>
      </p:grpSp>
      <p:grpSp>
        <p:nvGrpSpPr>
          <p:cNvPr id="8" name="그룹 1002"/>
          <p:cNvGrpSpPr/>
          <p:nvPr/>
        </p:nvGrpSpPr>
        <p:grpSpPr>
          <a:xfrm>
            <a:off x="14720147" y="3782152"/>
            <a:ext cx="6261149" cy="1396224"/>
            <a:chOff x="14073827" y="3560697"/>
            <a:chExt cx="6261149" cy="1396224"/>
          </a:xfrm>
        </p:grpSpPr>
        <p:pic>
          <p:nvPicPr>
            <p:cNvPr id="9" name="Object 5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rgbClr val="3C5A93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4073827" y="3560697"/>
              <a:ext cx="6261149" cy="1396224"/>
            </a:xfrm>
            <a:prstGeom prst="rect">
              <a:avLst/>
            </a:prstGeom>
          </p:spPr>
        </p:pic>
      </p:grpSp>
      <p:grpSp>
        <p:nvGrpSpPr>
          <p:cNvPr id="10" name="그룹 1003"/>
          <p:cNvGrpSpPr/>
          <p:nvPr/>
        </p:nvGrpSpPr>
        <p:grpSpPr>
          <a:xfrm>
            <a:off x="6901974" y="3195060"/>
            <a:ext cx="396016" cy="6282167"/>
            <a:chOff x="6255654" y="2973605"/>
            <a:chExt cx="396016" cy="6282167"/>
          </a:xfrm>
        </p:grpSpPr>
        <p:pic>
          <p:nvPicPr>
            <p:cNvPr id="11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6255654" y="2973605"/>
              <a:ext cx="396016" cy="6282167"/>
            </a:xfrm>
            <a:prstGeom prst="rect">
              <a:avLst/>
            </a:prstGeom>
          </p:spPr>
        </p:pic>
      </p:grpSp>
      <p:grpSp>
        <p:nvGrpSpPr>
          <p:cNvPr id="12" name="그룹 1004"/>
          <p:cNvGrpSpPr/>
          <p:nvPr/>
        </p:nvGrpSpPr>
        <p:grpSpPr>
          <a:xfrm>
            <a:off x="6670118" y="5720829"/>
            <a:ext cx="798718" cy="35714"/>
            <a:chOff x="6023798" y="5499374"/>
            <a:chExt cx="798718" cy="35714"/>
          </a:xfrm>
        </p:grpSpPr>
        <p:pic>
          <p:nvPicPr>
            <p:cNvPr id="13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6023798" y="5499374"/>
              <a:ext cx="798718" cy="35714"/>
            </a:xfrm>
            <a:prstGeom prst="rect">
              <a:avLst/>
            </a:prstGeom>
          </p:spPr>
        </p:pic>
      </p:grpSp>
      <p:grpSp>
        <p:nvGrpSpPr>
          <p:cNvPr id="14" name="그룹 1005"/>
          <p:cNvGrpSpPr/>
          <p:nvPr/>
        </p:nvGrpSpPr>
        <p:grpSpPr>
          <a:xfrm>
            <a:off x="17663222" y="3195060"/>
            <a:ext cx="396016" cy="6282167"/>
            <a:chOff x="17016902" y="2973605"/>
            <a:chExt cx="396016" cy="628216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5400000">
              <a:off x="17016902" y="2973605"/>
              <a:ext cx="396016" cy="6282167"/>
            </a:xfrm>
            <a:prstGeom prst="rect">
              <a:avLst/>
            </a:prstGeom>
          </p:spPr>
        </p:pic>
      </p:grpSp>
      <p:grpSp>
        <p:nvGrpSpPr>
          <p:cNvPr id="16" name="그룹 1006"/>
          <p:cNvGrpSpPr/>
          <p:nvPr/>
        </p:nvGrpSpPr>
        <p:grpSpPr>
          <a:xfrm>
            <a:off x="17431366" y="5720829"/>
            <a:ext cx="798718" cy="35714"/>
            <a:chOff x="16785046" y="5499374"/>
            <a:chExt cx="798718" cy="35714"/>
          </a:xfrm>
        </p:grpSpPr>
        <p:pic>
          <p:nvPicPr>
            <p:cNvPr id="17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6785046" y="5499374"/>
              <a:ext cx="798718" cy="35714"/>
            </a:xfrm>
            <a:prstGeom prst="rect">
              <a:avLst/>
            </a:prstGeom>
          </p:spPr>
        </p:pic>
      </p:grpSp>
      <p:grpSp>
        <p:nvGrpSpPr>
          <p:cNvPr id="18" name="그룹 1007"/>
          <p:cNvGrpSpPr/>
          <p:nvPr/>
        </p:nvGrpSpPr>
        <p:grpSpPr>
          <a:xfrm>
            <a:off x="1548272" y="6903792"/>
            <a:ext cx="5423445" cy="4684163"/>
            <a:chOff x="901952" y="6682337"/>
            <a:chExt cx="5423445" cy="4684163"/>
          </a:xfrm>
        </p:grpSpPr>
        <p:pic>
          <p:nvPicPr>
            <p:cNvPr id="19" name="Object 20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901952" y="6682337"/>
              <a:ext cx="5423445" cy="4684163"/>
            </a:xfrm>
            <a:prstGeom prst="rect">
              <a:avLst/>
            </a:prstGeom>
          </p:spPr>
        </p:pic>
      </p:grpSp>
      <p:grpSp>
        <p:nvGrpSpPr>
          <p:cNvPr id="20" name="그룹 1008"/>
          <p:cNvGrpSpPr/>
          <p:nvPr/>
        </p:nvGrpSpPr>
        <p:grpSpPr>
          <a:xfrm>
            <a:off x="7188058" y="6534150"/>
            <a:ext cx="14981742" cy="5423446"/>
            <a:chOff x="6541738" y="6312695"/>
            <a:chExt cx="14981742" cy="5423446"/>
          </a:xfrm>
        </p:grpSpPr>
        <p:pic>
          <p:nvPicPr>
            <p:cNvPr id="21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6005705" y="6848729"/>
              <a:ext cx="5423445" cy="4351379"/>
            </a:xfrm>
            <a:prstGeom prst="rect">
              <a:avLst/>
            </a:prstGeom>
          </p:spPr>
        </p:pic>
        <p:pic>
          <p:nvPicPr>
            <p:cNvPr id="50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11683529" y="6848729"/>
              <a:ext cx="5423445" cy="4351379"/>
            </a:xfrm>
            <a:prstGeom prst="rect">
              <a:avLst/>
            </a:prstGeom>
          </p:spPr>
        </p:pic>
        <p:pic>
          <p:nvPicPr>
            <p:cNvPr id="51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16636068" y="6848728"/>
              <a:ext cx="5423445" cy="4351379"/>
            </a:xfrm>
            <a:prstGeom prst="rect">
              <a:avLst/>
            </a:prstGeom>
          </p:spPr>
        </p:pic>
        <p:pic>
          <p:nvPicPr>
            <p:cNvPr id="52" name="Object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400000">
              <a:off x="11683529" y="6848728"/>
              <a:ext cx="5423445" cy="4351379"/>
            </a:xfrm>
            <a:prstGeom prst="rect">
              <a:avLst/>
            </a:prstGeom>
          </p:spPr>
        </p:pic>
      </p:grpSp>
      <p:grpSp>
        <p:nvGrpSpPr>
          <p:cNvPr id="26" name="그룹 1011"/>
          <p:cNvGrpSpPr/>
          <p:nvPr/>
        </p:nvGrpSpPr>
        <p:grpSpPr>
          <a:xfrm>
            <a:off x="3377623" y="7059548"/>
            <a:ext cx="1929917" cy="1929917"/>
            <a:chOff x="2674153" y="6857143"/>
            <a:chExt cx="1929917" cy="1929917"/>
          </a:xfrm>
        </p:grpSpPr>
        <p:pic>
          <p:nvPicPr>
            <p:cNvPr id="27" name="Object 3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674153" y="6857143"/>
              <a:ext cx="1929917" cy="1929917"/>
            </a:xfrm>
            <a:prstGeom prst="rect">
              <a:avLst/>
            </a:prstGeom>
          </p:spPr>
        </p:pic>
      </p:grpSp>
      <p:grpSp>
        <p:nvGrpSpPr>
          <p:cNvPr id="28" name="그룹 1012"/>
          <p:cNvGrpSpPr/>
          <p:nvPr/>
        </p:nvGrpSpPr>
        <p:grpSpPr>
          <a:xfrm>
            <a:off x="8238179" y="7134488"/>
            <a:ext cx="2098737" cy="1997086"/>
            <a:chOff x="7668059" y="7027333"/>
            <a:chExt cx="2098737" cy="1997086"/>
          </a:xfrm>
        </p:grpSpPr>
        <p:pic>
          <p:nvPicPr>
            <p:cNvPr id="29" name="Object 35"/>
            <p:cNvPicPr>
              <a:picLocks noChangeAspect="1"/>
            </p:cNvPicPr>
            <p:nvPr/>
          </p:nvPicPr>
          <p:blipFill>
            <a:blip r:embed="rId9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68059" y="7027333"/>
              <a:ext cx="2098737" cy="1997086"/>
            </a:xfrm>
            <a:prstGeom prst="rect">
              <a:avLst/>
            </a:prstGeom>
          </p:spPr>
        </p:pic>
      </p:grpSp>
      <p:grpSp>
        <p:nvGrpSpPr>
          <p:cNvPr id="32" name="그룹 1014"/>
          <p:cNvGrpSpPr/>
          <p:nvPr/>
        </p:nvGrpSpPr>
        <p:grpSpPr>
          <a:xfrm>
            <a:off x="18944759" y="6949945"/>
            <a:ext cx="2102199" cy="2102199"/>
            <a:chOff x="18107939" y="6480840"/>
            <a:chExt cx="2102199" cy="2102199"/>
          </a:xfrm>
        </p:grpSpPr>
        <p:pic>
          <p:nvPicPr>
            <p:cNvPr id="33" name="Object 4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8107939" y="6480840"/>
              <a:ext cx="2102199" cy="2102199"/>
            </a:xfrm>
            <a:prstGeom prst="rect">
              <a:avLst/>
            </a:prstGeom>
          </p:spPr>
        </p:pic>
      </p:grpSp>
      <p:sp>
        <p:nvSpPr>
          <p:cNvPr id="41" name="TextBox 40"/>
          <p:cNvSpPr txBox="1"/>
          <p:nvPr/>
        </p:nvSpPr>
        <p:spPr>
          <a:xfrm>
            <a:off x="2147076" y="9717426"/>
            <a:ext cx="42258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주변 인구 환경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분석을 통한 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 smtClean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목표 수요층 설정 </a:t>
            </a: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용이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622668" y="10189725"/>
            <a:ext cx="332975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인구 변화를 통한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 smtClean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입지 변화 예측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3241590" y="10189725"/>
            <a:ext cx="374012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병의원</a:t>
            </a: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유지를 위한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 smtClean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정량적 데이터 </a:t>
            </a:r>
            <a:r>
              <a:rPr lang="ko-KR" altLang="en-US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제공</a:t>
            </a:r>
            <a:endParaRPr lang="en-US" altLang="ko-KR" sz="3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44" name="그룹 1015"/>
          <p:cNvGrpSpPr/>
          <p:nvPr/>
        </p:nvGrpSpPr>
        <p:grpSpPr>
          <a:xfrm>
            <a:off x="13747913" y="6949945"/>
            <a:ext cx="2727481" cy="2223259"/>
            <a:chOff x="9296607" y="434577"/>
            <a:chExt cx="4015584" cy="3824232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296607" y="434577"/>
              <a:ext cx="4015584" cy="3824232"/>
            </a:xfrm>
            <a:prstGeom prst="rect">
              <a:avLst/>
            </a:prstGeom>
          </p:spPr>
        </p:pic>
      </p:grpSp>
      <p:sp>
        <p:nvSpPr>
          <p:cNvPr id="47" name="TextBox 46"/>
          <p:cNvSpPr txBox="1"/>
          <p:nvPr/>
        </p:nvSpPr>
        <p:spPr>
          <a:xfrm>
            <a:off x="17865963" y="9717426"/>
            <a:ext cx="42562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방문 환자 수 예측을 통한</a:t>
            </a:r>
            <a:endParaRPr lang="en-US" altLang="ko-KR" sz="28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개원 필수 </a:t>
            </a:r>
            <a:endParaRPr lang="en-US" altLang="ko-KR" sz="28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3200" b="1" dirty="0" smtClean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자금 규모의 결정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용이</a:t>
            </a:r>
            <a:endParaRPr lang="en-US" altLang="ko-KR" sz="28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422808" y="3930327"/>
            <a:ext cx="351891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입지 분석</a:t>
            </a:r>
            <a:endParaRPr lang="ko-KR" altLang="en-US" sz="6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201913" y="3924951"/>
            <a:ext cx="351891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매출 분석</a:t>
            </a:r>
            <a:endParaRPr lang="ko-KR" altLang="en-US" sz="6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62232" y="26377"/>
            <a:ext cx="7023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 </a:t>
            </a:r>
            <a:r>
              <a:rPr lang="ko-KR" altLang="en-US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기대 효과</a:t>
            </a:r>
            <a:r>
              <a:rPr lang="en-US" altLang="ko-KR" sz="8000" dirty="0" smtClean="0">
                <a:solidFill>
                  <a:srgbClr val="3C5A9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·</a:t>
            </a:r>
            <a:endParaRPr lang="ko-KR" altLang="en-US" sz="8000" dirty="0">
              <a:solidFill>
                <a:srgbClr val="3C5A9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695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7584"/>
            <a:ext cx="29087808" cy="144709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785544" y="5730339"/>
            <a:ext cx="1052403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감사합니다</a:t>
            </a:r>
            <a:r>
              <a:rPr lang="en-US" altLang="ko-KR" sz="15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sz="15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991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291</Words>
  <Application>Microsoft Office PowerPoint</Application>
  <PresentationFormat>사용자 지정</PresentationFormat>
  <Paragraphs>57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HY견고딕</vt:lpstr>
      <vt:lpstr>KBO 다이아고딕 Bold</vt:lpstr>
      <vt:lpstr>KBO 다이아고딕 Light</vt:lpstr>
      <vt:lpstr>KBO 다이아고딕 Medium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user</cp:lastModifiedBy>
  <cp:revision>22</cp:revision>
  <dcterms:created xsi:type="dcterms:W3CDTF">2023-11-22T14:59:33Z</dcterms:created>
  <dcterms:modified xsi:type="dcterms:W3CDTF">2023-11-22T23:54:24Z</dcterms:modified>
</cp:coreProperties>
</file>